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71" r:id="rId8"/>
    <p:sldId id="272" r:id="rId9"/>
    <p:sldId id="273" r:id="rId10"/>
    <p:sldId id="264" r:id="rId11"/>
    <p:sldId id="265" r:id="rId12"/>
    <p:sldId id="266" r:id="rId13"/>
    <p:sldId id="269" r:id="rId14"/>
    <p:sldId id="270" r:id="rId15"/>
    <p:sldId id="268" r:id="rId16"/>
    <p:sldId id="267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HY견고딕" panose="02030600000101010101" pitchFamily="18" charset="-127"/>
      <p:regular r:id="rId20"/>
    </p:embeddedFont>
    <p:embeddedFont>
      <p:font typeface="HY동녘M" panose="02030600000101010101" pitchFamily="18" charset="-127"/>
      <p:regular r:id="rId21"/>
    </p:embeddedFont>
    <p:embeddedFont>
      <p:font typeface="Gill Sans MT" panose="020B0502020104020203" pitchFamily="34" charset="0"/>
      <p:regular r:id="rId22"/>
      <p:bold r:id="rId23"/>
      <p:italic r:id="rId24"/>
      <p:boldItalic r:id="rId25"/>
    </p:embeddedFont>
    <p:embeddedFont>
      <p:font typeface="HY동녘B" panose="02030600000101010101" pitchFamily="18" charset="-127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5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연도별 자살자 수</a:t>
            </a:r>
          </a:p>
        </c:rich>
      </c:tx>
      <c:layout>
        <c:manualLayout>
          <c:xMode val="edge"/>
          <c:yMode val="edge"/>
          <c:x val="0.4052490648154391"/>
          <c:y val="1.162958401344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660153116855641E-2"/>
          <c:y val="0.11524780400030218"/>
          <c:w val="0.89317814960629927"/>
          <c:h val="0.7521650619977201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</c:numCache>
            </c:numRef>
          </c:cat>
          <c:val>
            <c:numRef>
              <c:f>Sheet1!$B$2:$B$4</c:f>
              <c:numCache>
                <c:formatCode>#,##0</c:formatCode>
                <c:ptCount val="3"/>
                <c:pt idx="0">
                  <c:v>13836</c:v>
                </c:pt>
                <c:pt idx="1">
                  <c:v>13513</c:v>
                </c:pt>
                <c:pt idx="2">
                  <c:v>13092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E2-40EE-9076-9E131E26703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84468576"/>
        <c:axId val="384469560"/>
      </c:barChart>
      <c:catAx>
        <c:axId val="384468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4469560"/>
        <c:crosses val="autoZero"/>
        <c:auto val="1"/>
        <c:lblAlgn val="ctr"/>
        <c:lblOffset val="100"/>
        <c:noMultiLvlLbl val="0"/>
      </c:catAx>
      <c:valAx>
        <c:axId val="384469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4468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604099212598425"/>
          <c:y val="4.65164765811657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0137228346456695"/>
          <c:y val="0.22164213586981021"/>
          <c:w val="0.86064267716535436"/>
          <c:h val="0.6939241198214849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우울증 환자수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1"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1"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5</c:v>
                </c:pt>
              </c:numCache>
            </c:numRef>
          </c:xVal>
          <c:yVal>
            <c:numRef>
              <c:f>Sheet1!$B$2:$B$4</c:f>
              <c:numCache>
                <c:formatCode>#,##0</c:formatCode>
                <c:ptCount val="3"/>
                <c:pt idx="0">
                  <c:v>250665</c:v>
                </c:pt>
                <c:pt idx="1">
                  <c:v>263797</c:v>
                </c:pt>
                <c:pt idx="2">
                  <c:v>265111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AF-4836-B444-E7DE161A0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0411832"/>
        <c:axId val="530407896"/>
      </c:scatterChart>
      <c:valAx>
        <c:axId val="530411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0407896"/>
        <c:crosses val="autoZero"/>
        <c:crossBetween val="midCat"/>
      </c:valAx>
      <c:valAx>
        <c:axId val="530407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04118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분노조절장애 환자수</c:v>
                </c:pt>
              </c:strCache>
            </c:strRef>
          </c:cat>
          <c:val>
            <c:numRef>
              <c:f>Sheet1!$B$2</c:f>
              <c:numCache>
                <c:formatCode>#,##0</c:formatCode>
                <c:ptCount val="1"/>
                <c:pt idx="0">
                  <c:v>4934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DC-4969-810A-E745B9FAAEC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분노조절장애 환자수</c:v>
                </c:pt>
              </c:strCache>
            </c:strRef>
          </c:cat>
          <c:val>
            <c:numRef>
              <c:f>Sheet1!$C$2</c:f>
              <c:numCache>
                <c:formatCode>#,##0</c:formatCode>
                <c:ptCount val="1"/>
                <c:pt idx="0">
                  <c:v>5986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DC-4969-810A-E745B9FAAE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5303536"/>
        <c:axId val="535305176"/>
      </c:barChart>
      <c:catAx>
        <c:axId val="53530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5305176"/>
        <c:crosses val="autoZero"/>
        <c:auto val="1"/>
        <c:lblAlgn val="ctr"/>
        <c:lblOffset val="100"/>
        <c:noMultiLvlLbl val="0"/>
      </c:catAx>
      <c:valAx>
        <c:axId val="535305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5303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2016</a:t>
            </a:r>
            <a:r>
              <a:rPr lang="ko-KR"/>
              <a:t>년 강력범죄 통계연보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2016년 강력범죄 통게연보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7C-400D-8220-8262A67EF64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47C-400D-8220-8262A67EF64A}"/>
              </c:ext>
            </c:extLst>
          </c:dPt>
          <c:dLbls>
            <c:dLbl>
              <c:idx val="1"/>
              <c:layout>
                <c:manualLayout>
                  <c:x val="6.3968668913125429E-2"/>
                  <c:y val="-1.90168213517875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003514983430527"/>
                      <c:h val="0.293981191016034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F47C-400D-8220-8262A67EF6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기타</c:v>
                </c:pt>
                <c:pt idx="1">
                  <c:v>분노조절장애 범죄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262282</c:v>
                </c:pt>
                <c:pt idx="1">
                  <c:v>145754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7C-400D-8220-8262A67EF64A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.post.naver.com/viewer/postView.nhn?volumeNo=11549816&amp;memberNo=19859711&amp;vType=VERTICAL" TargetMode="Externa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gnmaeil.com/news/articleView.html?idxno=376385" TargetMode="Externa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riss.kr/link?id=T13236654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hyperlink" Target="http://www.riss.kr/link?id=T13707588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18E7A-8897-466A-98FD-0C15CDACE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6566" y="802298"/>
            <a:ext cx="8448286" cy="2541431"/>
          </a:xfrm>
        </p:spPr>
        <p:txBody>
          <a:bodyPr>
            <a:normAutofit fontScale="90000"/>
          </a:bodyPr>
          <a:lstStyle/>
          <a:p>
            <a:r>
              <a:rPr lang="ko-KR" altLang="en-US" sz="7200" dirty="0"/>
              <a:t>구글 </a:t>
            </a:r>
            <a:r>
              <a:rPr lang="en-US" altLang="ko-KR" sz="7200" dirty="0"/>
              <a:t>API</a:t>
            </a:r>
            <a:r>
              <a:rPr lang="ko-KR" altLang="en-US" sz="7200" dirty="0"/>
              <a:t> 감정인식을 이용한 </a:t>
            </a:r>
            <a:r>
              <a:rPr lang="ko-KR" altLang="en-US" sz="7200" dirty="0">
                <a:solidFill>
                  <a:srgbClr val="FF0000"/>
                </a:solidFill>
              </a:rPr>
              <a:t>스마트 힐링 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87A57F-ED5F-472F-9DEA-A8965B12A7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err="1"/>
              <a:t>Team:Onepiece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C4E1E8-4FC2-4DDC-BFFF-4EF58D11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60" y="3531204"/>
            <a:ext cx="2400982" cy="25510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2561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84373-1B98-4106-B23F-97F4F099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7A571A-E615-4C21-BE59-CC76A2CFD164}"/>
              </a:ext>
            </a:extLst>
          </p:cNvPr>
          <p:cNvSpPr txBox="1"/>
          <p:nvPr/>
        </p:nvSpPr>
        <p:spPr>
          <a:xfrm>
            <a:off x="451022" y="2061938"/>
            <a:ext cx="107321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라즈베리파이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카메라로 사용자의 얼굴을 찍은 후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</a:p>
          <a:p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구글 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API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를 이용하여 그 얼굴 사진에서 감정을 분석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하여 이에 따른 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피드백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을 해주는 방식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화가 났을 경우에는 이를 진정시키는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LED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와 음악이 출력되고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우울할 경우에는 기분을 고양시켜 줄 수 있는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LED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와 음악이 출력된다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C985CD-2214-4593-9B01-6E5AE45C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188" y="2850509"/>
            <a:ext cx="2064983" cy="18355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8F83DB-B2B5-4996-8157-24B8C39BA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861" y="3100489"/>
            <a:ext cx="1849248" cy="13851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BC9F48-901B-4C91-B0F0-69E27810C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46" y="3048764"/>
            <a:ext cx="1881808" cy="14390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2892B2-C4A7-44A3-BF7D-312198BC8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68" y="3908597"/>
            <a:ext cx="2137706" cy="11045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1159CF-DAC2-49C8-878D-DCAC21695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99" y="2719677"/>
            <a:ext cx="2178029" cy="11889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AFD9FF-30C7-418C-B19E-CB575B79E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8129" y="3163555"/>
            <a:ext cx="2861543" cy="12094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FD96CE-6AC0-4D62-8EA4-1062A515D4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23861">
            <a:off x="2595621" y="3194984"/>
            <a:ext cx="624150" cy="4993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46A478-5723-407E-94D1-682D81F51B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524785">
            <a:off x="2638137" y="3946608"/>
            <a:ext cx="624150" cy="4993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8386BF-A406-43E5-91BB-5C8B20A84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403074">
            <a:off x="4535458" y="3563920"/>
            <a:ext cx="624150" cy="4993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03ABA7-D787-4701-A711-156D947599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403074">
            <a:off x="6767671" y="3543404"/>
            <a:ext cx="624150" cy="4993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BFEDE1-7DD4-4660-8323-E343DAF4F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403074">
            <a:off x="8717767" y="3475757"/>
            <a:ext cx="624150" cy="4993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54AFF8-0F40-449A-87BD-8C92C85A7A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02315">
            <a:off x="9709633" y="4441354"/>
            <a:ext cx="1090434" cy="10716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295F60D-AF4C-4840-B196-3D05F42A42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023713">
            <a:off x="10719487" y="4417253"/>
            <a:ext cx="1221799" cy="9509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1858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766CE-72DD-4A87-BC87-B0E5051D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기대 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BFA55B-2AB9-4572-A795-CF19FE379D7A}"/>
              </a:ext>
            </a:extLst>
          </p:cNvPr>
          <p:cNvSpPr txBox="1"/>
          <p:nvPr/>
        </p:nvSpPr>
        <p:spPr>
          <a:xfrm>
            <a:off x="1042737" y="2149642"/>
            <a:ext cx="10379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1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인 가구라서 혼자 살아도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 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집에서 우울하거나 화가 날 때 기분을 조금이나마 나아지게 함으로써</a:t>
            </a:r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우울증 환자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분노조절장애 환자들의 수를 줄이고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이에 따른 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자살률과 </a:t>
            </a:r>
            <a:r>
              <a:rPr lang="ko-KR" altLang="en-US" dirty="0" err="1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범죄율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역시 감소하는 것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BD0675-BC01-4059-A9D3-0F9CA73E6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36" y="2795973"/>
            <a:ext cx="3137451" cy="31374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happy ì ëí ì´ë¯¸ì§ ê²ìê²°ê³¼">
            <a:extLst>
              <a:ext uri="{FF2B5EF4-FFF2-40B4-BE49-F238E27FC236}">
                <a16:creationId xmlns:a16="http://schemas.microsoft.com/office/drawing/2014/main" id="{4D423A8A-82FA-48E4-870B-16008F77C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467" y="2925932"/>
            <a:ext cx="2877532" cy="287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FD685E-72D6-4EB1-931F-B2D43C47C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769" y="3442304"/>
            <a:ext cx="2752370" cy="22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48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2FD37-8F1F-4028-8E94-A1A2B6DA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추가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AF0448-3687-49ED-BD60-97D443B9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8050" y="1853753"/>
            <a:ext cx="9603275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>
                <a:solidFill>
                  <a:srgbClr val="0070C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온습도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와 </a:t>
            </a:r>
            <a:r>
              <a:rPr lang="ko-KR" altLang="en-US" dirty="0">
                <a:solidFill>
                  <a:srgbClr val="0070C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세계의 날씨 정보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를 받아볼 수 있음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스마트 폰 앱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으로 </a:t>
            </a:r>
            <a:r>
              <a:rPr lang="ko-KR" altLang="en-US" dirty="0">
                <a:solidFill>
                  <a:srgbClr val="0070C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실내등</a:t>
            </a:r>
            <a:r>
              <a:rPr lang="en-US" altLang="ko-KR" dirty="0">
                <a:solidFill>
                  <a:srgbClr val="0070C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,</a:t>
            </a:r>
            <a:r>
              <a:rPr lang="ko-KR" altLang="en-US" dirty="0" err="1">
                <a:solidFill>
                  <a:srgbClr val="0070C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실외등</a:t>
            </a:r>
            <a:r>
              <a:rPr lang="ko-KR" altLang="en-US" dirty="0">
                <a:solidFill>
                  <a:srgbClr val="0070C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조작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14676B-4933-409C-B812-8385BCCFF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49" y="2018577"/>
            <a:ext cx="3817131" cy="18833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D00B49-BF8A-48A1-84F1-98BB1FAD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381" y="4066759"/>
            <a:ext cx="1308651" cy="17029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EF474B-B613-4583-9DEA-77B0D5DD7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50294" y="4066759"/>
            <a:ext cx="1730171" cy="17029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2FDF7C-DCF6-458A-A4E8-C73D5975A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930" y="4665205"/>
            <a:ext cx="627942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96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A98D-54BC-4075-A03B-14B01439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온 습도 측정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B89BA5-79AD-402B-BA14-8276E02B3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5879" y="2015732"/>
            <a:ext cx="4618975" cy="3450613"/>
          </a:xfrm>
        </p:spPr>
        <p:txBody>
          <a:bodyPr/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DHT11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센서를 통한 온도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습도측정</a:t>
            </a:r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실행결과</a:t>
            </a:r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    Temp=24.0*C Humidity=21.0%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9166E1-0CAF-4CFB-86D6-79C5D5FE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495" y="2359056"/>
            <a:ext cx="1992432" cy="19924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6B6B73-EEBC-486C-816E-D677D7217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143125"/>
            <a:ext cx="4984300" cy="269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64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75D2BF-0863-4E31-95A9-0C7623BF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안드로이드 앱을 이용한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led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제어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B54F659-51C5-4452-98DE-6CD40A7A2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174" y="2069134"/>
            <a:ext cx="2984902" cy="397987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E0DAB2-D493-49F3-8DF8-742F28C8885E}"/>
              </a:ext>
            </a:extLst>
          </p:cNvPr>
          <p:cNvSpPr txBox="1"/>
          <p:nvPr/>
        </p:nvSpPr>
        <p:spPr>
          <a:xfrm>
            <a:off x="4361793" y="2069134"/>
            <a:ext cx="7336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	APP INVENTER2 </a:t>
            </a:r>
            <a:r>
              <a:rPr lang="ko-KR" altLang="en-US" sz="2400" dirty="0">
                <a:latin typeface="HY동녘B" panose="02030600000101010101" pitchFamily="18" charset="-127"/>
                <a:ea typeface="HY동녘B" panose="02030600000101010101" pitchFamily="18" charset="-127"/>
              </a:rPr>
              <a:t>라는 프로그램을 이용하여 </a:t>
            </a:r>
            <a:endParaRPr lang="en-US" altLang="ko-KR" sz="24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2400" dirty="0">
                <a:latin typeface="HY동녘B" panose="02030600000101010101" pitchFamily="18" charset="-127"/>
                <a:ea typeface="HY동녘B" panose="02030600000101010101" pitchFamily="18" charset="-127"/>
              </a:rPr>
              <a:t>핸드폰 및 노트북과 연동이 되는 앱을 만들어서 </a:t>
            </a:r>
            <a:r>
              <a:rPr lang="ko-KR" altLang="en-US" sz="24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간편하게 </a:t>
            </a:r>
            <a:r>
              <a:rPr lang="en-US" altLang="ko-KR" sz="24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LED</a:t>
            </a:r>
            <a:r>
              <a:rPr lang="ko-KR" altLang="en-US" sz="24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를 제어 </a:t>
            </a:r>
            <a:r>
              <a:rPr lang="ko-KR" altLang="en-US" sz="2400" dirty="0">
                <a:latin typeface="HY동녘B" panose="02030600000101010101" pitchFamily="18" charset="-127"/>
                <a:ea typeface="HY동녘B" panose="02030600000101010101" pitchFamily="18" charset="-127"/>
              </a:rPr>
              <a:t>할 수 있음 </a:t>
            </a:r>
          </a:p>
        </p:txBody>
      </p:sp>
    </p:spTree>
    <p:extLst>
      <p:ext uri="{BB962C8B-B14F-4D97-AF65-F5344CB8AC3E}">
        <p14:creationId xmlns:p14="http://schemas.microsoft.com/office/powerpoint/2010/main" val="3019575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구동 시연</a:t>
            </a:r>
            <a:endParaRPr lang="ko-KR" altLang="en-US" sz="4800" dirty="0"/>
          </a:p>
        </p:txBody>
      </p:sp>
      <p:pic>
        <p:nvPicPr>
          <p:cNvPr id="1026" name="Picture 2" descr="C:\Users\lim\Documents\카카오톡 받은 파일\KakaoTalk_20180711_1441114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58963" y="-5006975"/>
            <a:ext cx="13248000" cy="74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im\Documents\카카오톡 받은 파일\KakaoTalk_20180711_1441114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96" y="1980189"/>
            <a:ext cx="5129049" cy="28850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291" y="2590987"/>
            <a:ext cx="5398176" cy="2138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82869" y="5068614"/>
            <a:ext cx="10171985" cy="39773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슬픈 얼굴을 인식 했을 때 의 피드백</a:t>
            </a:r>
          </a:p>
        </p:txBody>
      </p:sp>
      <p:pic>
        <p:nvPicPr>
          <p:cNvPr id="1030" name="Picture 6" descr="C:\Users\lim\Downloads\323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773" y="3016470"/>
            <a:ext cx="966949" cy="96694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280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788C0-40C4-40AC-B3E9-B6AB6807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끝으로</a:t>
            </a:r>
            <a:r>
              <a:rPr lang="en-US" altLang="ko-KR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…</a:t>
            </a:r>
            <a:endParaRPr lang="ko-KR" altLang="en-US" sz="5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19A48-76AA-4FB4-99C9-DEFC9D2B7CD2}"/>
              </a:ext>
            </a:extLst>
          </p:cNvPr>
          <p:cNvSpPr txBox="1"/>
          <p:nvPr/>
        </p:nvSpPr>
        <p:spPr>
          <a:xfrm>
            <a:off x="1055574" y="1954294"/>
            <a:ext cx="10395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이와 같은 기능들이 조금 더 개선되고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상용화가 된다면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“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집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”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은 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단순한 거주의 목적의 장소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가 아닌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더 높은 수준의 공간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이 될 것이다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EF4639-A964-44A7-B022-BA1B8792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172" y="2600625"/>
            <a:ext cx="4955692" cy="33761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9515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71EE7-3406-4F97-A7D5-0ED44FAF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왜 발전이 필요한가</a:t>
            </a: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? – 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현재의 문제점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278D0-60A3-4F10-9AD5-B2691188ABF7}"/>
              </a:ext>
            </a:extLst>
          </p:cNvPr>
          <p:cNvSpPr txBox="1"/>
          <p:nvPr/>
        </p:nvSpPr>
        <p:spPr>
          <a:xfrm>
            <a:off x="1564105" y="4307450"/>
            <a:ext cx="10700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&lt;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강동경희대학교병원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네이버 포스트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&gt;</a:t>
            </a: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우울증 환자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자살 선택할 위험성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19%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에 달해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우리나라 자살률은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11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년째 경제협력개발기구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(OECD)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국가 중 부동의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1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위를 차지함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  <a:p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우울증 환자가 평생동안 자살로 생을 마감할 위험성은 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19%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에 달한다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59EC7F74-F77B-458D-8FE4-E46F7D91C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560" y="2911346"/>
            <a:ext cx="2143125" cy="21431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DDAA11CF-5B61-4802-A25B-3F36A7D25D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6223121"/>
              </p:ext>
            </p:extLst>
          </p:nvPr>
        </p:nvGraphicFramePr>
        <p:xfrm>
          <a:off x="1243159" y="1968079"/>
          <a:ext cx="6882064" cy="2184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448F60E-C1F2-45F0-843A-4FFC7936F4B0}"/>
              </a:ext>
            </a:extLst>
          </p:cNvPr>
          <p:cNvSpPr txBox="1"/>
          <p:nvPr/>
        </p:nvSpPr>
        <p:spPr>
          <a:xfrm>
            <a:off x="5803231" y="2875455"/>
            <a:ext cx="222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하루 평균 약 </a:t>
            </a:r>
            <a:r>
              <a:rPr lang="en-US" altLang="ko-KR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37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명 </a:t>
            </a:r>
          </a:p>
        </p:txBody>
      </p:sp>
    </p:spTree>
    <p:extLst>
      <p:ext uri="{BB962C8B-B14F-4D97-AF65-F5344CB8AC3E}">
        <p14:creationId xmlns:p14="http://schemas.microsoft.com/office/powerpoint/2010/main" val="134988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1C802F-F0E1-44B1-9DDE-2CB3C1DD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늘어만 가는 우울증 환자의 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7B995-75B6-4915-8F7D-A46C1C9B3B01}"/>
              </a:ext>
            </a:extLst>
          </p:cNvPr>
          <p:cNvSpPr txBox="1"/>
          <p:nvPr/>
        </p:nvSpPr>
        <p:spPr>
          <a:xfrm>
            <a:off x="1106674" y="1438101"/>
            <a:ext cx="101065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	</a:t>
            </a:r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43AC6D58-BDF0-4DC1-884C-3EEDFF18DC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0773914"/>
              </p:ext>
            </p:extLst>
          </p:nvPr>
        </p:nvGraphicFramePr>
        <p:xfrm>
          <a:off x="1274625" y="1897481"/>
          <a:ext cx="6350000" cy="354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2D9A0DD-8543-454D-942B-7FB858252524}"/>
              </a:ext>
            </a:extLst>
          </p:cNvPr>
          <p:cNvSpPr txBox="1"/>
          <p:nvPr/>
        </p:nvSpPr>
        <p:spPr>
          <a:xfrm>
            <a:off x="8220268" y="2453951"/>
            <a:ext cx="3825551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	2018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년 우울증 환자 수</a:t>
            </a:r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					</a:t>
            </a:r>
            <a:r>
              <a:rPr lang="en-US" altLang="ko-KR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&lt;</a:t>
            </a:r>
            <a:r>
              <a:rPr lang="ko-KR" altLang="en-US" sz="1050" dirty="0" err="1">
                <a:latin typeface="HY동녘M" panose="02030600000101010101" pitchFamily="18" charset="-127"/>
                <a:ea typeface="HY동녘M" panose="02030600000101010101" pitchFamily="18" charset="-127"/>
              </a:rPr>
              <a:t>보건의료빅데이터</a:t>
            </a:r>
            <a:r>
              <a:rPr lang="en-US" altLang="ko-KR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&gt;</a:t>
            </a:r>
          </a:p>
          <a:p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2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월 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:  250,665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명</a:t>
            </a:r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3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월 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:  263,797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명</a:t>
            </a:r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5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월 </a:t>
            </a:r>
            <a:r>
              <a:rPr lang="en-US" altLang="ko-KR" dirty="0">
                <a:latin typeface="HY동녘M" panose="02030600000101010101" pitchFamily="18" charset="-127"/>
                <a:ea typeface="HY동녘M" panose="02030600000101010101" pitchFamily="18" charset="-127"/>
              </a:rPr>
              <a:t>:  </a:t>
            </a:r>
            <a:r>
              <a:rPr lang="en-US" altLang="ko-KR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265,111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명</a:t>
            </a:r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>
              <a:latin typeface="+mn-ea"/>
            </a:endParaRPr>
          </a:p>
          <a:p>
            <a:r>
              <a:rPr lang="en-US" altLang="ko-KR" sz="1050" dirty="0">
                <a:latin typeface="+mn-ea"/>
              </a:rPr>
              <a:t>http://news.heraldcorp.com/view.php?ud=20180524000337</a:t>
            </a:r>
          </a:p>
          <a:p>
            <a:r>
              <a:rPr lang="en-US" altLang="ko-KR" sz="1050" dirty="0">
                <a:latin typeface="+mn-ea"/>
              </a:rPr>
              <a:t>&lt;</a:t>
            </a:r>
            <a:r>
              <a:rPr lang="ko-KR" altLang="en-US" sz="1050" dirty="0" err="1">
                <a:latin typeface="+mn-ea"/>
              </a:rPr>
              <a:t>해럴드경제</a:t>
            </a:r>
            <a:r>
              <a:rPr lang="ko-KR" altLang="en-US" sz="1050" dirty="0">
                <a:latin typeface="+mn-ea"/>
              </a:rPr>
              <a:t> 인터넷 뉴스 기사</a:t>
            </a:r>
            <a:r>
              <a:rPr lang="en-US" altLang="ko-KR" sz="1050" dirty="0">
                <a:latin typeface="+mn-ea"/>
              </a:rPr>
              <a:t>&gt;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7640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191CF-F05A-4F05-9C0D-80944BE31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우울증만 문제</a:t>
            </a: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? 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심각한 수준의 분노조절 장애</a:t>
            </a:r>
          </a:p>
        </p:txBody>
      </p: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238AD003-973C-44FA-95D2-123F0305E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188" y="1942306"/>
            <a:ext cx="2998465" cy="2436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6C94575B-E8D8-49D6-B547-1C3CAE6D8F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7137635"/>
              </p:ext>
            </p:extLst>
          </p:nvPr>
        </p:nvGraphicFramePr>
        <p:xfrm>
          <a:off x="1451579" y="2063604"/>
          <a:ext cx="3027115" cy="3058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04B5E313-ECD9-49A6-BE87-3BABCDD47A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8974965"/>
              </p:ext>
            </p:extLst>
          </p:nvPr>
        </p:nvGraphicFramePr>
        <p:xfrm>
          <a:off x="3349322" y="1853754"/>
          <a:ext cx="5161902" cy="3339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B878751-A11A-478A-A41F-AD85726AEAC6}"/>
              </a:ext>
            </a:extLst>
          </p:cNvPr>
          <p:cNvSpPr txBox="1"/>
          <p:nvPr/>
        </p:nvSpPr>
        <p:spPr>
          <a:xfrm>
            <a:off x="7235782" y="4467110"/>
            <a:ext cx="509451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  분노조절장애 환자의 수는 </a:t>
            </a:r>
            <a:r>
              <a:rPr lang="en-US" altLang="ko-KR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2013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년 </a:t>
            </a:r>
            <a:r>
              <a:rPr lang="en-US" altLang="ko-KR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4,934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명</a:t>
            </a:r>
            <a:r>
              <a:rPr lang="en-US" altLang="ko-KR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,</a:t>
            </a:r>
          </a:p>
          <a:p>
            <a:r>
              <a:rPr lang="en-US" altLang="ko-KR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2017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년 </a:t>
            </a:r>
            <a:r>
              <a:rPr lang="en-US" altLang="ko-KR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5,968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명으로 증가      </a:t>
            </a:r>
            <a:endParaRPr lang="en-US" altLang="ko-KR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en-US" altLang="ko-KR" sz="1400" dirty="0">
              <a:solidFill>
                <a:srgbClr val="FF00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강력범죄 </a:t>
            </a:r>
            <a:r>
              <a:rPr lang="en-US" altLang="ko-KR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40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만 </a:t>
            </a:r>
            <a:r>
              <a:rPr lang="en-US" altLang="ko-KR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8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천 </a:t>
            </a:r>
            <a:r>
              <a:rPr lang="en-US" altLang="ko-KR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36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건 중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lang="en-US" altLang="ko-KR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분노조절장애 범죄의 비율이 </a:t>
            </a:r>
            <a:r>
              <a:rPr lang="en-US" altLang="ko-KR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36%(14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만 </a:t>
            </a:r>
            <a:r>
              <a:rPr lang="en-US" altLang="ko-KR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천 </a:t>
            </a:r>
            <a:r>
              <a:rPr lang="en-US" altLang="ko-KR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754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건</a:t>
            </a:r>
            <a:r>
              <a:rPr lang="en-US" altLang="ko-KR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)</a:t>
            </a:r>
          </a:p>
          <a:p>
            <a:endParaRPr lang="en-US" altLang="ko-KR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900" dirty="0">
                <a:latin typeface="HY동녘M" panose="02030600000101010101" pitchFamily="18" charset="-127"/>
                <a:ea typeface="HY동녘M" panose="02030600000101010101" pitchFamily="18" charset="-127"/>
              </a:rPr>
              <a:t>			http://www.gnmaeil.com/news/articleView.html?idxno=376385</a:t>
            </a:r>
          </a:p>
          <a:p>
            <a:r>
              <a:rPr lang="en-US" altLang="ko-KR" sz="900" dirty="0">
                <a:latin typeface="HY동녘M" panose="02030600000101010101" pitchFamily="18" charset="-127"/>
                <a:ea typeface="HY동녘M" panose="02030600000101010101" pitchFamily="18" charset="-127"/>
              </a:rPr>
              <a:t>					&lt;</a:t>
            </a:r>
            <a:r>
              <a:rPr lang="ko-KR" altLang="en-US" sz="900" dirty="0" err="1">
                <a:latin typeface="HY동녘M" panose="02030600000101010101" pitchFamily="18" charset="-127"/>
                <a:ea typeface="HY동녘M" panose="02030600000101010101" pitchFamily="18" charset="-127"/>
              </a:rPr>
              <a:t>경남매일</a:t>
            </a:r>
            <a:r>
              <a:rPr lang="ko-KR" altLang="en-US" sz="900" dirty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900" dirty="0">
                <a:latin typeface="HY동녘M" panose="02030600000101010101" pitchFamily="18" charset="-127"/>
                <a:ea typeface="HY동녘M" panose="02030600000101010101" pitchFamily="18" charset="-127"/>
              </a:rPr>
              <a:t>– </a:t>
            </a:r>
            <a:r>
              <a:rPr lang="ko-KR" altLang="en-US" sz="900" dirty="0">
                <a:latin typeface="HY동녘M" panose="02030600000101010101" pitchFamily="18" charset="-127"/>
                <a:ea typeface="HY동녘M" panose="02030600000101010101" pitchFamily="18" charset="-127"/>
              </a:rPr>
              <a:t>박성준 김해중부경찰서 수사과 경장</a:t>
            </a:r>
            <a:r>
              <a:rPr lang="en-US" altLang="ko-KR" sz="900" dirty="0">
                <a:latin typeface="HY동녘M" panose="02030600000101010101" pitchFamily="18" charset="-127"/>
                <a:ea typeface="HY동녘M" panose="02030600000101010101" pitchFamily="18" charset="-127"/>
              </a:rPr>
              <a:t>&gt;</a:t>
            </a:r>
            <a:endParaRPr lang="ko-KR" altLang="en-US" sz="9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355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B2C15-8255-48F2-9AE2-0E588114F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그에 반해 늘어나는 </a:t>
            </a:r>
            <a:r>
              <a:rPr lang="en-US" altLang="ko-KR" sz="4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4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 가구 비율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D7BB8-5BA4-4D0E-B048-8335994B8F81}"/>
              </a:ext>
            </a:extLst>
          </p:cNvPr>
          <p:cNvSpPr txBox="1"/>
          <p:nvPr/>
        </p:nvSpPr>
        <p:spPr>
          <a:xfrm>
            <a:off x="1451578" y="2026284"/>
            <a:ext cx="96032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1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인 가구 비율이 늘어남에 따라 집에서 격려나 위로의 말을 들을 기회가 줄어들고 있다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1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인 가구 비율</a:t>
            </a:r>
          </a:p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  &lt;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통계청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&gt;</a:t>
            </a:r>
          </a:p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2016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년 기준</a:t>
            </a:r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전국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 전체가구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: 19,018  1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인 가구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:5,279  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인 가구 비율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(%):27.8%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서울특별시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 전체가구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: 3,675  1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인 가구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:1,012  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인 가구 비율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(%):27.6%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인천광역시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 전체가구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: 1,036  1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인 가구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:254  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인 가구 비율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(%):24.6%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41A250-C1D9-4724-9C6D-735BE7AB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456" y="2545293"/>
            <a:ext cx="3063033" cy="31743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0017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AB478-CACB-4753-B6C0-332A05F0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해결 방안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3E57A-7FA9-4FBB-BAA6-52FB45508364}"/>
              </a:ext>
            </a:extLst>
          </p:cNvPr>
          <p:cNvSpPr txBox="1"/>
          <p:nvPr/>
        </p:nvSpPr>
        <p:spPr>
          <a:xfrm>
            <a:off x="1283368" y="2005263"/>
            <a:ext cx="994610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1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인가구가 늘어난다면 집이 이에 해당하는 조치를 취해주면 된다고 생각했다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이에 따라 어떻게 우울증이나 분노조절 에 도움이 될지 논문을 찾아본 결과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“</a:t>
            </a:r>
            <a:r>
              <a:rPr lang="ko-KR" altLang="en-US" sz="32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음악 치료</a:t>
            </a:r>
            <a:r>
              <a:rPr lang="en-US" altLang="ko-KR" sz="32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(Music</a:t>
            </a:r>
            <a:r>
              <a:rPr lang="ko-KR" altLang="en-US" sz="32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Therapy)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”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와 </a:t>
            </a:r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“</a:t>
            </a:r>
            <a:r>
              <a:rPr lang="ko-KR" altLang="en-US" sz="32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색깔 치료</a:t>
            </a:r>
            <a:r>
              <a:rPr lang="en-US" altLang="ko-KR" sz="32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(Color</a:t>
            </a:r>
            <a:r>
              <a:rPr lang="ko-KR" altLang="en-US" sz="32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Therapy)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”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가 효과적임을 알 수 있었다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F7608-BBDE-47C9-AD0F-D584CD53DAD0}"/>
              </a:ext>
            </a:extLst>
          </p:cNvPr>
          <p:cNvSpPr/>
          <p:nvPr/>
        </p:nvSpPr>
        <p:spPr>
          <a:xfrm>
            <a:off x="1581150" y="2928593"/>
            <a:ext cx="6384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hlinkClick r:id="rId2"/>
            <a:extLst>
              <a:ext uri="{FF2B5EF4-FFF2-40B4-BE49-F238E27FC236}">
                <a16:creationId xmlns:a16="http://schemas.microsoft.com/office/drawing/2014/main" id="{DFCEE390-55BF-4468-BDC9-FAD0854B3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4425830"/>
            <a:ext cx="2714625" cy="1479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hlinkClick r:id="rId4"/>
            <a:extLst>
              <a:ext uri="{FF2B5EF4-FFF2-40B4-BE49-F238E27FC236}">
                <a16:creationId xmlns:a16="http://schemas.microsoft.com/office/drawing/2014/main" id="{D0AFB20A-2FBA-4298-AD02-46A04897C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863" y="4383712"/>
            <a:ext cx="1563905" cy="1563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0828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2A3DD-FEB2-42AD-9837-E5D9C745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관련 논문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9EA60E-C3C0-4CB2-B7AE-0841BDCA4BBF}"/>
              </a:ext>
            </a:extLst>
          </p:cNvPr>
          <p:cNvSpPr/>
          <p:nvPr/>
        </p:nvSpPr>
        <p:spPr>
          <a:xfrm>
            <a:off x="1451578" y="1977498"/>
            <a:ext cx="9100807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&lt;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분노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&gt;</a:t>
            </a: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음악감상이 개인의 분노조절에 미치는 영향</a:t>
            </a:r>
            <a:endParaRPr lang="en-US" altLang="ko-KR" dirty="0">
              <a:solidFill>
                <a:srgbClr val="0070C0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sz="1200" dirty="0">
                <a:latin typeface="HY동녘B" panose="02030600000101010101" pitchFamily="18" charset="-127"/>
                <a:ea typeface="HY동녘B" panose="02030600000101010101" pitchFamily="18" charset="-127"/>
              </a:rPr>
              <a:t>(http://www.riss.kr/link?id=T13236654)</a:t>
            </a:r>
            <a:endParaRPr lang="ko-KR" altLang="en-US" sz="12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저자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: 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서효진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숙명여자대학교 음악치료대학원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학위논문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석사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 20~30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대 해당 일반인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94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명을 대상으로 영화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"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도가니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"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를 보여준 후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집단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1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에게는 음악 감상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6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분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집단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2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에게는 자유활동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친구와 잡담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게임하기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핸드폰 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메세지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보내기 등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) 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을 가지도록 했다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그 후 분노경감 차이를 조사한 결과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음악감상 집단의 분노 지수가 자유활동 집단의 분노 지수보다 더 많이 경감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했다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332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C6F86-0C5E-4756-8CD2-A8E84B92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관련 논문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87B950-F26F-4597-8C5B-CDD299EDF68C}"/>
              </a:ext>
            </a:extLst>
          </p:cNvPr>
          <p:cNvSpPr/>
          <p:nvPr/>
        </p:nvSpPr>
        <p:spPr>
          <a:xfrm>
            <a:off x="1271752" y="2061581"/>
            <a:ext cx="6096000" cy="164660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dirty="0">
                <a:solidFill>
                  <a:prstClr val="black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&lt;</a:t>
            </a:r>
            <a:r>
              <a:rPr lang="ko-KR" altLang="en-US" dirty="0">
                <a:solidFill>
                  <a:prstClr val="black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우울</a:t>
            </a:r>
            <a:r>
              <a:rPr lang="en-US" altLang="ko-KR" dirty="0">
                <a:solidFill>
                  <a:prstClr val="black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&gt;</a:t>
            </a:r>
          </a:p>
          <a:p>
            <a:pPr lvl="0"/>
            <a:endParaRPr lang="en-US" altLang="ko-KR" dirty="0">
              <a:solidFill>
                <a:prstClr val="black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lvl="0"/>
            <a:r>
              <a:rPr lang="ko-KR" altLang="en-US" dirty="0">
                <a:solidFill>
                  <a:prstClr val="black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우울에 영향을 미치는 음악치료 효과 메타분석</a:t>
            </a:r>
            <a:endParaRPr lang="en-US" altLang="ko-KR" dirty="0">
              <a:solidFill>
                <a:srgbClr val="0070C0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lvl="0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(http://www.riss.kr/link?id=T13707588)</a:t>
            </a:r>
            <a:endParaRPr lang="ko-KR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lvl="0"/>
            <a:r>
              <a:rPr lang="ko-KR" altLang="en-US" dirty="0">
                <a:solidFill>
                  <a:prstClr val="black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저자</a:t>
            </a:r>
            <a:r>
              <a:rPr lang="en-US" altLang="ko-KR" dirty="0">
                <a:solidFill>
                  <a:prstClr val="black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차지연 </a:t>
            </a:r>
            <a:r>
              <a:rPr lang="en-US" altLang="ko-KR" dirty="0">
                <a:solidFill>
                  <a:prstClr val="black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숙명여자대학교 음악치료대학원</a:t>
            </a:r>
            <a:r>
              <a:rPr lang="en-US" altLang="ko-KR" dirty="0">
                <a:solidFill>
                  <a:prstClr val="black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</a:p>
          <a:p>
            <a:pPr lvl="0"/>
            <a:r>
              <a:rPr lang="ko-KR" altLang="en-US" dirty="0">
                <a:solidFill>
                  <a:prstClr val="black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학위논문</a:t>
            </a:r>
            <a:r>
              <a:rPr lang="en-US" altLang="ko-KR" dirty="0">
                <a:solidFill>
                  <a:prstClr val="black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석사</a:t>
            </a:r>
            <a:r>
              <a:rPr lang="en-US" altLang="ko-KR" dirty="0">
                <a:solidFill>
                  <a:prstClr val="black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solidFill>
                <a:prstClr val="black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E5DE9F-6B4E-4F47-AC88-0893ECAA7093}"/>
              </a:ext>
            </a:extLst>
          </p:cNvPr>
          <p:cNvSpPr/>
          <p:nvPr/>
        </p:nvSpPr>
        <p:spPr>
          <a:xfrm>
            <a:off x="1271752" y="3916013"/>
            <a:ext cx="101004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 </a:t>
            </a:r>
            <a:r>
              <a:rPr lang="ko-KR" altLang="en-US" sz="1400" dirty="0">
                <a:latin typeface="HY동녘B" panose="02030600000101010101" pitchFamily="18" charset="-127"/>
                <a:ea typeface="HY동녘B" panose="02030600000101010101" pitchFamily="18" charset="-127"/>
              </a:rPr>
              <a:t>우울에 미치는 음악치료의 효과를 알아보기 위해 </a:t>
            </a:r>
            <a:r>
              <a:rPr lang="en-US" altLang="ko-KR" sz="1400" dirty="0">
                <a:latin typeface="HY동녘B" panose="02030600000101010101" pitchFamily="18" charset="-127"/>
                <a:ea typeface="HY동녘B" panose="02030600000101010101" pitchFamily="18" charset="-127"/>
              </a:rPr>
              <a:t>2000</a:t>
            </a:r>
            <a:r>
              <a:rPr lang="ko-KR" altLang="en-US" sz="1400" dirty="0">
                <a:latin typeface="HY동녘B" panose="02030600000101010101" pitchFamily="18" charset="-127"/>
                <a:ea typeface="HY동녘B" panose="02030600000101010101" pitchFamily="18" charset="-127"/>
              </a:rPr>
              <a:t>년부터</a:t>
            </a:r>
            <a:r>
              <a:rPr lang="en-US" altLang="ko-KR" sz="1400" dirty="0">
                <a:latin typeface="HY동녘B" panose="02030600000101010101" pitchFamily="18" charset="-127"/>
                <a:ea typeface="HY동녘B" panose="02030600000101010101" pitchFamily="18" charset="-127"/>
              </a:rPr>
              <a:t>2014</a:t>
            </a:r>
            <a:r>
              <a:rPr lang="ko-KR" altLang="en-US" sz="1400" dirty="0">
                <a:latin typeface="HY동녘B" panose="02030600000101010101" pitchFamily="18" charset="-127"/>
                <a:ea typeface="HY동녘B" panose="02030600000101010101" pitchFamily="18" charset="-127"/>
              </a:rPr>
              <a:t>년까지</a:t>
            </a:r>
          </a:p>
          <a:p>
            <a:r>
              <a:rPr lang="ko-KR" altLang="en-US" sz="1400" dirty="0">
                <a:latin typeface="HY동녘B" panose="02030600000101010101" pitchFamily="18" charset="-127"/>
                <a:ea typeface="HY동녘B" panose="02030600000101010101" pitchFamily="18" charset="-127"/>
              </a:rPr>
              <a:t>우울증을 지닌 대상자에게 시행한 음악치료 연구 결과들을 바탕으로 메타분석을 실시</a:t>
            </a:r>
            <a:r>
              <a:rPr lang="en-US" altLang="ko-KR" sz="1400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  <a:p>
            <a:r>
              <a:rPr lang="ko-KR" altLang="en-US" sz="14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음악치료는 우울증 치료에 매우 효과적 </a:t>
            </a:r>
            <a:r>
              <a:rPr lang="ko-KR" altLang="en-US" sz="1400" dirty="0">
                <a:latin typeface="HY동녘B" panose="02030600000101010101" pitchFamily="18" charset="-127"/>
                <a:ea typeface="HY동녘B" panose="02030600000101010101" pitchFamily="18" charset="-127"/>
              </a:rPr>
              <a:t>이였다</a:t>
            </a:r>
            <a:r>
              <a:rPr lang="en-US" altLang="ko-KR" sz="1400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  <a:p>
            <a:endParaRPr lang="en-US" altLang="ko-KR" sz="14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400" dirty="0">
                <a:latin typeface="HY동녘B" panose="02030600000101010101" pitchFamily="18" charset="-127"/>
                <a:ea typeface="HY동녘B" panose="02030600000101010101" pitchFamily="18" charset="-127"/>
              </a:rPr>
              <a:t> 음악은 주의를 끌 수 있고 주의 집중 시간을 연장시킬 수 있는 특성을 가지고 있어 우울증</a:t>
            </a:r>
          </a:p>
          <a:p>
            <a:r>
              <a:rPr lang="ko-KR" altLang="en-US" sz="1400" dirty="0">
                <a:latin typeface="HY동녘B" panose="02030600000101010101" pitchFamily="18" charset="-127"/>
                <a:ea typeface="HY동녘B" panose="02030600000101010101" pitchFamily="18" charset="-127"/>
              </a:rPr>
              <a:t>치료 시 환자의 우울한 사고를 전환시킴으로써 내적인 긴장과 갈등을 완화시킬 수 있기</a:t>
            </a:r>
          </a:p>
          <a:p>
            <a:r>
              <a:rPr lang="ko-KR" altLang="en-US" sz="1400" dirty="0">
                <a:latin typeface="HY동녘B" panose="02030600000101010101" pitchFamily="18" charset="-127"/>
                <a:ea typeface="HY동녘B" panose="02030600000101010101" pitchFamily="18" charset="-127"/>
              </a:rPr>
              <a:t>때문이다</a:t>
            </a:r>
            <a:r>
              <a:rPr lang="en-US" altLang="ko-KR" sz="1400" dirty="0">
                <a:latin typeface="HY동녘B" panose="02030600000101010101" pitchFamily="18" charset="-127"/>
                <a:ea typeface="HY동녘B" panose="02030600000101010101" pitchFamily="18" charset="-127"/>
              </a:rPr>
              <a:t>. </a:t>
            </a:r>
            <a:r>
              <a:rPr lang="ko-KR" altLang="en-US" sz="1400" dirty="0">
                <a:latin typeface="HY동녘B" panose="02030600000101010101" pitchFamily="18" charset="-127"/>
                <a:ea typeface="HY동녘B" panose="02030600000101010101" pitchFamily="18" charset="-127"/>
              </a:rPr>
              <a:t>이때 </a:t>
            </a:r>
            <a:r>
              <a:rPr lang="ko-KR" altLang="en-US" sz="14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음악 제시 유형</a:t>
            </a:r>
            <a:r>
              <a:rPr lang="ko-KR" altLang="en-US" sz="1400" dirty="0">
                <a:latin typeface="HY동녘B" panose="02030600000101010101" pitchFamily="18" charset="-127"/>
                <a:ea typeface="HY동녘B" panose="02030600000101010101" pitchFamily="18" charset="-127"/>
              </a:rPr>
              <a:t>은 </a:t>
            </a:r>
            <a:r>
              <a:rPr lang="ko-KR" altLang="en-US" sz="14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라이브</a:t>
            </a:r>
            <a:r>
              <a:rPr lang="en-US" altLang="ko-KR" sz="1400" dirty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음악 장르</a:t>
            </a:r>
            <a:r>
              <a:rPr lang="ko-KR" altLang="en-US" sz="1400" dirty="0">
                <a:latin typeface="HY동녘B" panose="02030600000101010101" pitchFamily="18" charset="-127"/>
                <a:ea typeface="HY동녘B" panose="02030600000101010101" pitchFamily="18" charset="-127"/>
              </a:rPr>
              <a:t>는 </a:t>
            </a:r>
            <a:r>
              <a:rPr lang="ko-KR" altLang="en-US" sz="14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국악</a:t>
            </a:r>
            <a:r>
              <a:rPr lang="ko-KR" altLang="en-US" sz="1400" dirty="0">
                <a:latin typeface="HY동녘B" panose="02030600000101010101" pitchFamily="18" charset="-127"/>
                <a:ea typeface="HY동녘B" panose="02030600000101010101" pitchFamily="18" charset="-127"/>
              </a:rPr>
              <a:t>이 높은 수준의 효과크기를 보였다</a:t>
            </a:r>
            <a:r>
              <a:rPr lang="en-US" altLang="ko-KR" sz="1400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98113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03512" y="692696"/>
            <a:ext cx="6883440" cy="1584176"/>
          </a:xfrm>
        </p:spPr>
        <p:txBody>
          <a:bodyPr>
            <a:no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감정 별 색깔 치료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(Color therapy)</a:t>
            </a:r>
            <a:endParaRPr lang="ko-KR" altLang="en-US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314" name="Picture 2" descr="C:\Users\lim\Downloads\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12" y="2276872"/>
            <a:ext cx="2871799" cy="33975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3315" name="Picture 3" descr="C:\Users\lim\Downloads\초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769" y="2276870"/>
            <a:ext cx="2693030" cy="33975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3316" name="Picture 4" descr="C:\Users\lim\Downloads\노.jp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555" y="2276869"/>
            <a:ext cx="2871798" cy="33975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3317" name="Picture 5" descr="C:\Users\lim\Downloads\하양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827" y="2276872"/>
            <a:ext cx="2808312" cy="33975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24166627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554</TotalTime>
  <Words>632</Words>
  <Application>Microsoft Office PowerPoint</Application>
  <PresentationFormat>와이드스크린</PresentationFormat>
  <Paragraphs>128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HY견고딕</vt:lpstr>
      <vt:lpstr>HY동녘M</vt:lpstr>
      <vt:lpstr>Gill Sans MT</vt:lpstr>
      <vt:lpstr>Arial</vt:lpstr>
      <vt:lpstr>HY동녘B</vt:lpstr>
      <vt:lpstr>갤러리</vt:lpstr>
      <vt:lpstr>구글 API 감정인식을 이용한 스마트 힐링 홈</vt:lpstr>
      <vt:lpstr>왜 발전이 필요한가? – 현재의 문제점</vt:lpstr>
      <vt:lpstr>늘어만 가는 우울증 환자의 수</vt:lpstr>
      <vt:lpstr>우울증만 문제? 심각한 수준의 분노조절 장애</vt:lpstr>
      <vt:lpstr>그에 반해 늘어나는 1인 가구 비율</vt:lpstr>
      <vt:lpstr>해결 방안</vt:lpstr>
      <vt:lpstr>관련 논문</vt:lpstr>
      <vt:lpstr>관련 논문</vt:lpstr>
      <vt:lpstr> 감정 별 색깔 치료 (Color therapy)</vt:lpstr>
      <vt:lpstr>구현 방법</vt:lpstr>
      <vt:lpstr>기대 효과</vt:lpstr>
      <vt:lpstr>추가 기능</vt:lpstr>
      <vt:lpstr>온 습도 측정</vt:lpstr>
      <vt:lpstr>안드로이드 앱을 이용한 led 제어</vt:lpstr>
      <vt:lpstr>구동 시연</vt:lpstr>
      <vt:lpstr>끝으로…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구글 API 감정인식을 이용한 스마트 힐링 홈</dc:title>
  <dc:creator>Geunsang Ham</dc:creator>
  <cp:lastModifiedBy>HamGeunsang</cp:lastModifiedBy>
  <cp:revision>32</cp:revision>
  <dcterms:created xsi:type="dcterms:W3CDTF">2018-07-10T05:06:25Z</dcterms:created>
  <dcterms:modified xsi:type="dcterms:W3CDTF">2018-07-12T10:26:23Z</dcterms:modified>
</cp:coreProperties>
</file>